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 roundtripDataSignature="AMtx7mhiVbvwoLfSPTKtqvvduOImCXDqJ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howGuides="1">
      <p:cViewPr varScale="1">
        <p:scale>
          <a:sx n="121" d="100"/>
          <a:sy n="121" d="100"/>
        </p:scale>
        <p:origin x="74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customschemas.google.com/relationships/presentationmetadata" Target="meta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15"/>
        <p:cNvGrpSpPr/>
        <p:nvPr/>
      </p:nvGrpSpPr>
      <p:grpSpPr>
        <a:xfrm>
          <a:off x="0" y="0"/>
          <a:ext cx="0" cy="0"/>
          <a:chOff x="0" y="0"/>
          <a:chExt cx="0" cy="0"/>
        </a:xfrm>
      </p:grpSpPr>
      <p:sp>
        <p:nvSpPr>
          <p:cNvPr id="16" name="Google Shape;1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21"/>
        <p:cNvGrpSpPr/>
        <p:nvPr/>
      </p:nvGrpSpPr>
      <p:grpSpPr>
        <a:xfrm>
          <a:off x="0" y="0"/>
          <a:ext cx="0" cy="0"/>
          <a:chOff x="0" y="0"/>
          <a:chExt cx="0" cy="0"/>
        </a:xfrm>
      </p:grpSpPr>
      <p:sp>
        <p:nvSpPr>
          <p:cNvPr id="22" name="Google Shape;22;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1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287742" y="347234"/>
            <a:ext cx="1403406" cy="575316"/>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i="0" u="none" strike="noStrike" cap="none">
                <a:solidFill>
                  <a:schemeClr val="lt1"/>
                </a:solidFill>
                <a:latin typeface="Times New Roman"/>
                <a:ea typeface="Times New Roman"/>
                <a:cs typeface="Times New Roman"/>
                <a:sym typeface="Times New Roman"/>
              </a:rPr>
              <a:t>Works</a:t>
            </a:r>
            <a:endParaRPr sz="2800" b="1" i="0" u="none" strike="noStrike" cap="none">
              <a:solidFill>
                <a:schemeClr val="lt1"/>
              </a:solidFill>
              <a:latin typeface="Times New Roman"/>
              <a:ea typeface="Times New Roman"/>
              <a:cs typeface="Times New Roman"/>
              <a:sym typeface="Times New Roman"/>
            </a:endParaRPr>
          </a:p>
        </p:txBody>
      </p:sp>
      <p:grpSp>
        <p:nvGrpSpPr>
          <p:cNvPr id="89" name="Google Shape;89;p1"/>
          <p:cNvGrpSpPr/>
          <p:nvPr/>
        </p:nvGrpSpPr>
        <p:grpSpPr>
          <a:xfrm>
            <a:off x="1060763" y="1093360"/>
            <a:ext cx="720000" cy="769441"/>
            <a:chOff x="1498967" y="3890940"/>
            <a:chExt cx="720000" cy="769441"/>
          </a:xfrm>
        </p:grpSpPr>
        <p:sp>
          <p:nvSpPr>
            <p:cNvPr id="90" name="Google Shape;90;p1"/>
            <p:cNvSpPr/>
            <p:nvPr/>
          </p:nvSpPr>
          <p:spPr>
            <a:xfrm>
              <a:off x="1498967" y="3937433"/>
              <a:ext cx="720000" cy="720000"/>
            </a:xfrm>
            <a:prstGeom prst="ellipse">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txBox="1"/>
            <p:nvPr/>
          </p:nvSpPr>
          <p:spPr>
            <a:xfrm>
              <a:off x="1507235" y="3890940"/>
              <a:ext cx="71173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a:solidFill>
                    <a:schemeClr val="dk1"/>
                  </a:solidFill>
                  <a:latin typeface="Times New Roman"/>
                  <a:ea typeface="Times New Roman"/>
                  <a:cs typeface="Times New Roman"/>
                  <a:sym typeface="Times New Roman"/>
                </a:rPr>
                <a:t>1</a:t>
              </a:r>
              <a:endParaRPr sz="4400" b="1" i="0" u="none" strike="noStrike" cap="none">
                <a:solidFill>
                  <a:schemeClr val="dk1"/>
                </a:solidFill>
                <a:latin typeface="Times New Roman"/>
                <a:ea typeface="Times New Roman"/>
                <a:cs typeface="Times New Roman"/>
                <a:sym typeface="Times New Roman"/>
              </a:endParaRPr>
            </a:p>
          </p:txBody>
        </p:sp>
      </p:grpSp>
      <p:sp>
        <p:nvSpPr>
          <p:cNvPr id="92" name="Google Shape;92;p1"/>
          <p:cNvSpPr/>
          <p:nvPr/>
        </p:nvSpPr>
        <p:spPr>
          <a:xfrm>
            <a:off x="1850399" y="1008801"/>
            <a:ext cx="9616923" cy="938558"/>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Group learning method for third biomarker prediction  </a:t>
            </a:r>
            <a:endParaRPr/>
          </a:p>
        </p:txBody>
      </p:sp>
      <p:grpSp>
        <p:nvGrpSpPr>
          <p:cNvPr id="93" name="Google Shape;93;p1"/>
          <p:cNvGrpSpPr/>
          <p:nvPr/>
        </p:nvGrpSpPr>
        <p:grpSpPr>
          <a:xfrm>
            <a:off x="1069031" y="2031918"/>
            <a:ext cx="720000" cy="769441"/>
            <a:chOff x="1498967" y="3890940"/>
            <a:chExt cx="720000" cy="769441"/>
          </a:xfrm>
        </p:grpSpPr>
        <p:sp>
          <p:nvSpPr>
            <p:cNvPr id="94" name="Google Shape;94;p1"/>
            <p:cNvSpPr/>
            <p:nvPr/>
          </p:nvSpPr>
          <p:spPr>
            <a:xfrm>
              <a:off x="1498967" y="3937433"/>
              <a:ext cx="720000" cy="720000"/>
            </a:xfrm>
            <a:prstGeom prst="ellipse">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
            <p:cNvSpPr txBox="1"/>
            <p:nvPr/>
          </p:nvSpPr>
          <p:spPr>
            <a:xfrm>
              <a:off x="1507235" y="3890940"/>
              <a:ext cx="71173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i="0" u="none" strike="noStrike" cap="none">
                  <a:solidFill>
                    <a:schemeClr val="dk1"/>
                  </a:solidFill>
                  <a:latin typeface="Times New Roman"/>
                  <a:ea typeface="Times New Roman"/>
                  <a:cs typeface="Times New Roman"/>
                  <a:sym typeface="Times New Roman"/>
                </a:rPr>
                <a:t>2</a:t>
              </a:r>
              <a:endParaRPr sz="4400" b="1" i="0" u="none" strike="noStrike" cap="none">
                <a:solidFill>
                  <a:schemeClr val="dk1"/>
                </a:solidFill>
                <a:latin typeface="Times New Roman"/>
                <a:ea typeface="Times New Roman"/>
                <a:cs typeface="Times New Roman"/>
                <a:sym typeface="Times New Roman"/>
              </a:endParaRPr>
            </a:p>
          </p:txBody>
        </p:sp>
      </p:grpSp>
      <p:sp>
        <p:nvSpPr>
          <p:cNvPr id="96" name="Google Shape;96;p1"/>
          <p:cNvSpPr/>
          <p:nvPr/>
        </p:nvSpPr>
        <p:spPr>
          <a:xfrm>
            <a:off x="1858667" y="1947359"/>
            <a:ext cx="10194788" cy="938558"/>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Generative AI competition</a:t>
            </a:r>
            <a:endParaRPr sz="24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10"/>
          <p:cNvSpPr/>
          <p:nvPr/>
        </p:nvSpPr>
        <p:spPr>
          <a:xfrm>
            <a:off x="287742" y="258747"/>
            <a:ext cx="2100456" cy="453428"/>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Future works</a:t>
            </a:r>
            <a:endParaRPr sz="2400" b="1">
              <a:solidFill>
                <a:schemeClr val="lt1"/>
              </a:solidFill>
              <a:latin typeface="Times New Roman"/>
              <a:ea typeface="Times New Roman"/>
              <a:cs typeface="Times New Roman"/>
              <a:sym typeface="Times New Roman"/>
            </a:endParaRPr>
          </a:p>
        </p:txBody>
      </p:sp>
      <p:grpSp>
        <p:nvGrpSpPr>
          <p:cNvPr id="460" name="Google Shape;460;p10"/>
          <p:cNvGrpSpPr/>
          <p:nvPr/>
        </p:nvGrpSpPr>
        <p:grpSpPr>
          <a:xfrm>
            <a:off x="1060763" y="1093360"/>
            <a:ext cx="720000" cy="769441"/>
            <a:chOff x="1498967" y="3890940"/>
            <a:chExt cx="720000" cy="769441"/>
          </a:xfrm>
        </p:grpSpPr>
        <p:sp>
          <p:nvSpPr>
            <p:cNvPr id="461" name="Google Shape;461;p10"/>
            <p:cNvSpPr/>
            <p:nvPr/>
          </p:nvSpPr>
          <p:spPr>
            <a:xfrm>
              <a:off x="1498967" y="3937433"/>
              <a:ext cx="720000" cy="720000"/>
            </a:xfrm>
            <a:prstGeom prst="ellipse">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 name="Google Shape;462;p10"/>
            <p:cNvSpPr txBox="1"/>
            <p:nvPr/>
          </p:nvSpPr>
          <p:spPr>
            <a:xfrm>
              <a:off x="1507235" y="3890940"/>
              <a:ext cx="71173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dk1"/>
                  </a:solidFill>
                  <a:latin typeface="Times New Roman"/>
                  <a:ea typeface="Times New Roman"/>
                  <a:cs typeface="Times New Roman"/>
                  <a:sym typeface="Times New Roman"/>
                </a:rPr>
                <a:t>1</a:t>
              </a:r>
              <a:endParaRPr sz="4400" b="1">
                <a:solidFill>
                  <a:schemeClr val="dk1"/>
                </a:solidFill>
                <a:latin typeface="Times New Roman"/>
                <a:ea typeface="Times New Roman"/>
                <a:cs typeface="Times New Roman"/>
                <a:sym typeface="Times New Roman"/>
              </a:endParaRPr>
            </a:p>
          </p:txBody>
        </p:sp>
      </p:grpSp>
      <p:sp>
        <p:nvSpPr>
          <p:cNvPr id="463" name="Google Shape;463;p10"/>
          <p:cNvSpPr/>
          <p:nvPr/>
        </p:nvSpPr>
        <p:spPr>
          <a:xfrm>
            <a:off x="1850399" y="1008801"/>
            <a:ext cx="9616923" cy="938558"/>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400" b="1">
                <a:solidFill>
                  <a:schemeClr val="dk1"/>
                </a:solidFill>
                <a:latin typeface="Times New Roman"/>
                <a:ea typeface="Times New Roman"/>
                <a:cs typeface="Times New Roman"/>
                <a:sym typeface="Times New Roman"/>
              </a:rPr>
              <a:t>Finish group learning of biomarker prediction</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 name="圖形 1">
            <a:extLst>
              <a:ext uri="{FF2B5EF4-FFF2-40B4-BE49-F238E27FC236}">
                <a16:creationId xmlns:a16="http://schemas.microsoft.com/office/drawing/2014/main" id="{7CC514CC-1241-FD98-2D85-D6EA1F6FDA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00" y="-25200"/>
            <a:ext cx="11975570" cy="6886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2" name="圖形 1">
            <a:extLst>
              <a:ext uri="{FF2B5EF4-FFF2-40B4-BE49-F238E27FC236}">
                <a16:creationId xmlns:a16="http://schemas.microsoft.com/office/drawing/2014/main" id="{7E370086-5A87-0CCC-FC69-9946350260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00" y="-25200"/>
            <a:ext cx="11975570" cy="6886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 name="圖形 1">
            <a:extLst>
              <a:ext uri="{FF2B5EF4-FFF2-40B4-BE49-F238E27FC236}">
                <a16:creationId xmlns:a16="http://schemas.microsoft.com/office/drawing/2014/main" id="{BE889157-AECB-F9DF-91A9-3E7FF298A2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00" y="-25200"/>
            <a:ext cx="11975570" cy="6886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
          <p:cNvSpPr/>
          <p:nvPr/>
        </p:nvSpPr>
        <p:spPr>
          <a:xfrm>
            <a:off x="287742" y="258747"/>
            <a:ext cx="4083090" cy="453428"/>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Why choose group learning?  </a:t>
            </a:r>
            <a:endParaRPr sz="2400" b="1">
              <a:solidFill>
                <a:schemeClr val="lt1"/>
              </a:solidFill>
              <a:latin typeface="Times New Roman"/>
              <a:ea typeface="Times New Roman"/>
              <a:cs typeface="Times New Roman"/>
              <a:sym typeface="Times New Roman"/>
            </a:endParaRPr>
          </a:p>
        </p:txBody>
      </p:sp>
      <p:grpSp>
        <p:nvGrpSpPr>
          <p:cNvPr id="380" name="Google Shape;380;p5"/>
          <p:cNvGrpSpPr/>
          <p:nvPr/>
        </p:nvGrpSpPr>
        <p:grpSpPr>
          <a:xfrm>
            <a:off x="888043" y="1064690"/>
            <a:ext cx="720000" cy="769441"/>
            <a:chOff x="1498967" y="3890940"/>
            <a:chExt cx="720000" cy="769441"/>
          </a:xfrm>
        </p:grpSpPr>
        <p:sp>
          <p:nvSpPr>
            <p:cNvPr id="381" name="Google Shape;381;p5"/>
            <p:cNvSpPr/>
            <p:nvPr/>
          </p:nvSpPr>
          <p:spPr>
            <a:xfrm>
              <a:off x="1498967" y="3937433"/>
              <a:ext cx="720000" cy="720000"/>
            </a:xfrm>
            <a:prstGeom prst="ellipse">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5"/>
            <p:cNvSpPr txBox="1"/>
            <p:nvPr/>
          </p:nvSpPr>
          <p:spPr>
            <a:xfrm>
              <a:off x="1507235" y="3890940"/>
              <a:ext cx="71173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dk1"/>
                  </a:solidFill>
                  <a:latin typeface="Times New Roman"/>
                  <a:ea typeface="Times New Roman"/>
                  <a:cs typeface="Times New Roman"/>
                  <a:sym typeface="Times New Roman"/>
                </a:rPr>
                <a:t>1</a:t>
              </a:r>
              <a:endParaRPr sz="4400" b="1">
                <a:solidFill>
                  <a:schemeClr val="dk1"/>
                </a:solidFill>
                <a:latin typeface="Times New Roman"/>
                <a:ea typeface="Times New Roman"/>
                <a:cs typeface="Times New Roman"/>
                <a:sym typeface="Times New Roman"/>
              </a:endParaRPr>
            </a:p>
          </p:txBody>
        </p:sp>
      </p:grpSp>
      <p:sp>
        <p:nvSpPr>
          <p:cNvPr id="383" name="Google Shape;383;p5"/>
          <p:cNvSpPr/>
          <p:nvPr/>
        </p:nvSpPr>
        <p:spPr>
          <a:xfrm>
            <a:off x="1677679" y="980131"/>
            <a:ext cx="9616923" cy="938558"/>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000">
                <a:solidFill>
                  <a:schemeClr val="dk1"/>
                </a:solidFill>
                <a:latin typeface="Times New Roman"/>
                <a:ea typeface="Times New Roman"/>
                <a:cs typeface="Times New Roman"/>
                <a:sym typeface="Times New Roman"/>
              </a:rPr>
              <a:t>This research can be simplified into multiple instance learning question. For most of the literature that deal with this problem, it focus on how to design pooling method to fix the input size</a:t>
            </a:r>
            <a:endParaRPr sz="2000">
              <a:solidFill>
                <a:schemeClr val="dk1"/>
              </a:solidFill>
              <a:latin typeface="Times New Roman"/>
              <a:ea typeface="Times New Roman"/>
              <a:cs typeface="Times New Roman"/>
              <a:sym typeface="Times New Roman"/>
            </a:endParaRPr>
          </a:p>
        </p:txBody>
      </p:sp>
      <p:grpSp>
        <p:nvGrpSpPr>
          <p:cNvPr id="384" name="Google Shape;384;p5"/>
          <p:cNvGrpSpPr/>
          <p:nvPr/>
        </p:nvGrpSpPr>
        <p:grpSpPr>
          <a:xfrm>
            <a:off x="896311" y="2182290"/>
            <a:ext cx="720000" cy="769441"/>
            <a:chOff x="1498967" y="3890940"/>
            <a:chExt cx="720000" cy="769441"/>
          </a:xfrm>
        </p:grpSpPr>
        <p:sp>
          <p:nvSpPr>
            <p:cNvPr id="385" name="Google Shape;385;p5"/>
            <p:cNvSpPr/>
            <p:nvPr/>
          </p:nvSpPr>
          <p:spPr>
            <a:xfrm>
              <a:off x="1498967" y="3937433"/>
              <a:ext cx="720000" cy="720000"/>
            </a:xfrm>
            <a:prstGeom prst="ellipse">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5"/>
            <p:cNvSpPr txBox="1"/>
            <p:nvPr/>
          </p:nvSpPr>
          <p:spPr>
            <a:xfrm>
              <a:off x="1507235" y="3890940"/>
              <a:ext cx="711732"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a:solidFill>
                    <a:schemeClr val="dk1"/>
                  </a:solidFill>
                  <a:latin typeface="Times New Roman"/>
                  <a:ea typeface="Times New Roman"/>
                  <a:cs typeface="Times New Roman"/>
                  <a:sym typeface="Times New Roman"/>
                </a:rPr>
                <a:t>2</a:t>
              </a:r>
              <a:endParaRPr sz="4400" b="1">
                <a:solidFill>
                  <a:schemeClr val="dk1"/>
                </a:solidFill>
                <a:latin typeface="Times New Roman"/>
                <a:ea typeface="Times New Roman"/>
                <a:cs typeface="Times New Roman"/>
                <a:sym typeface="Times New Roman"/>
              </a:endParaRPr>
            </a:p>
          </p:txBody>
        </p:sp>
      </p:grpSp>
      <p:sp>
        <p:nvSpPr>
          <p:cNvPr id="387" name="Google Shape;387;p5"/>
          <p:cNvSpPr/>
          <p:nvPr/>
        </p:nvSpPr>
        <p:spPr>
          <a:xfrm>
            <a:off x="1685947" y="2097731"/>
            <a:ext cx="9616923" cy="938558"/>
          </a:xfrm>
          <a:prstGeom prst="roundRect">
            <a:avLst>
              <a:gd name="adj" fmla="val 50000"/>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000">
                <a:solidFill>
                  <a:schemeClr val="dk1"/>
                </a:solidFill>
                <a:latin typeface="Times New Roman"/>
                <a:ea typeface="Times New Roman"/>
                <a:cs typeface="Times New Roman"/>
                <a:sym typeface="Times New Roman"/>
              </a:rPr>
              <a:t>In our research, we have already used MIL attention pooling mechanism and self attention pooling mechanism. For third biomarker prediction model, I think we can try in different aspect. </a:t>
            </a:r>
            <a:endParaRPr sz="2000">
              <a:solidFill>
                <a:schemeClr val="dk1"/>
              </a:solidFill>
              <a:latin typeface="Times New Roman"/>
              <a:ea typeface="Times New Roman"/>
              <a:cs typeface="Times New Roman"/>
              <a:sym typeface="Times New Roman"/>
            </a:endParaRPr>
          </a:p>
        </p:txBody>
      </p:sp>
      <p:pic>
        <p:nvPicPr>
          <p:cNvPr id="388" name="Google Shape;388;p5"/>
          <p:cNvPicPr preferRelativeResize="0"/>
          <p:nvPr/>
        </p:nvPicPr>
        <p:blipFill rotWithShape="1">
          <a:blip r:embed="rId3">
            <a:alphaModFix/>
          </a:blip>
          <a:srcRect/>
          <a:stretch/>
        </p:blipFill>
        <p:spPr>
          <a:xfrm>
            <a:off x="1951863" y="3741234"/>
            <a:ext cx="720000" cy="720000"/>
          </a:xfrm>
          <a:prstGeom prst="rect">
            <a:avLst/>
          </a:prstGeom>
          <a:noFill/>
          <a:ln w="12700" cap="flat" cmpd="sng">
            <a:solidFill>
              <a:schemeClr val="dk1"/>
            </a:solidFill>
            <a:prstDash val="solid"/>
            <a:round/>
            <a:headEnd type="none" w="sm" len="sm"/>
            <a:tailEnd type="none" w="sm" len="sm"/>
          </a:ln>
        </p:spPr>
      </p:pic>
      <p:pic>
        <p:nvPicPr>
          <p:cNvPr id="389" name="Google Shape;389;p5"/>
          <p:cNvPicPr preferRelativeResize="0"/>
          <p:nvPr/>
        </p:nvPicPr>
        <p:blipFill rotWithShape="1">
          <a:blip r:embed="rId4">
            <a:alphaModFix/>
          </a:blip>
          <a:srcRect/>
          <a:stretch/>
        </p:blipFill>
        <p:spPr>
          <a:xfrm>
            <a:off x="1865463" y="3827634"/>
            <a:ext cx="720000" cy="720000"/>
          </a:xfrm>
          <a:prstGeom prst="rect">
            <a:avLst/>
          </a:prstGeom>
          <a:noFill/>
          <a:ln w="12700" cap="flat" cmpd="sng">
            <a:solidFill>
              <a:schemeClr val="dk1"/>
            </a:solidFill>
            <a:prstDash val="solid"/>
            <a:round/>
            <a:headEnd type="none" w="sm" len="sm"/>
            <a:tailEnd type="none" w="sm" len="sm"/>
          </a:ln>
        </p:spPr>
      </p:pic>
      <p:pic>
        <p:nvPicPr>
          <p:cNvPr id="390" name="Google Shape;390;p5"/>
          <p:cNvPicPr preferRelativeResize="0"/>
          <p:nvPr/>
        </p:nvPicPr>
        <p:blipFill rotWithShape="1">
          <a:blip r:embed="rId5">
            <a:alphaModFix/>
          </a:blip>
          <a:srcRect/>
          <a:stretch/>
        </p:blipFill>
        <p:spPr>
          <a:xfrm>
            <a:off x="1780763" y="3914095"/>
            <a:ext cx="720000" cy="720000"/>
          </a:xfrm>
          <a:prstGeom prst="rect">
            <a:avLst/>
          </a:prstGeom>
          <a:noFill/>
          <a:ln w="12700" cap="flat" cmpd="sng">
            <a:solidFill>
              <a:schemeClr val="dk1"/>
            </a:solidFill>
            <a:prstDash val="solid"/>
            <a:round/>
            <a:headEnd type="none" w="sm" len="sm"/>
            <a:tailEnd type="none" w="sm" len="sm"/>
          </a:ln>
        </p:spPr>
      </p:pic>
      <p:sp>
        <p:nvSpPr>
          <p:cNvPr id="391" name="Google Shape;391;p5"/>
          <p:cNvSpPr txBox="1"/>
          <p:nvPr/>
        </p:nvSpPr>
        <p:spPr>
          <a:xfrm>
            <a:off x="1161550" y="3388575"/>
            <a:ext cx="2348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TCGA-COAD tumor patches</a:t>
            </a:r>
            <a:endParaRPr sz="1400">
              <a:solidFill>
                <a:schemeClr val="dk1"/>
              </a:solidFill>
              <a:latin typeface="Times New Roman"/>
              <a:ea typeface="Times New Roman"/>
              <a:cs typeface="Times New Roman"/>
              <a:sym typeface="Times New Roman"/>
            </a:endParaRPr>
          </a:p>
        </p:txBody>
      </p:sp>
      <p:cxnSp>
        <p:nvCxnSpPr>
          <p:cNvPr id="392" name="Google Shape;392;p5"/>
          <p:cNvCxnSpPr/>
          <p:nvPr/>
        </p:nvCxnSpPr>
        <p:spPr>
          <a:xfrm>
            <a:off x="2801018" y="4077142"/>
            <a:ext cx="480662" cy="0"/>
          </a:xfrm>
          <a:prstGeom prst="straightConnector1">
            <a:avLst/>
          </a:prstGeom>
          <a:noFill/>
          <a:ln w="12700" cap="flat" cmpd="sng">
            <a:solidFill>
              <a:schemeClr val="dk1"/>
            </a:solidFill>
            <a:prstDash val="solid"/>
            <a:miter lim="800000"/>
            <a:headEnd type="none" w="sm" len="sm"/>
            <a:tailEnd type="triangle" w="med" len="med"/>
          </a:ln>
        </p:spPr>
      </p:cxnSp>
      <p:sp>
        <p:nvSpPr>
          <p:cNvPr id="393" name="Google Shape;393;p5"/>
          <p:cNvSpPr/>
          <p:nvPr/>
        </p:nvSpPr>
        <p:spPr>
          <a:xfrm>
            <a:off x="3370807" y="3931150"/>
            <a:ext cx="1109754" cy="307777"/>
          </a:xfrm>
          <a:prstGeom prst="roundRect">
            <a:avLst>
              <a:gd name="adj" fmla="val 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CNN </a:t>
            </a:r>
            <a:r>
              <a:rPr lang="en-US" sz="1700" i="0" u="none" strike="noStrike" cap="none">
                <a:solidFill>
                  <a:srgbClr val="FF0000"/>
                </a:solidFill>
                <a:latin typeface="Times New Roman"/>
                <a:ea typeface="Times New Roman"/>
                <a:cs typeface="Times New Roman"/>
                <a:sym typeface="Times New Roman"/>
              </a:rPr>
              <a:t> </a:t>
            </a:r>
            <a:endParaRPr sz="1700" i="0" u="none" strike="noStrike" cap="none">
              <a:solidFill>
                <a:srgbClr val="000000"/>
              </a:solidFill>
              <a:latin typeface="Times New Roman"/>
              <a:ea typeface="Times New Roman"/>
              <a:cs typeface="Times New Roman"/>
              <a:sym typeface="Times New Roman"/>
            </a:endParaRPr>
          </a:p>
        </p:txBody>
      </p:sp>
      <p:sp>
        <p:nvSpPr>
          <p:cNvPr id="394" name="Google Shape;394;p5"/>
          <p:cNvSpPr/>
          <p:nvPr/>
        </p:nvSpPr>
        <p:spPr>
          <a:xfrm>
            <a:off x="5220199" y="3931150"/>
            <a:ext cx="2177580" cy="307777"/>
          </a:xfrm>
          <a:prstGeom prst="roundRect">
            <a:avLst>
              <a:gd name="adj" fmla="val 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Patch-level prediction </a:t>
            </a:r>
            <a:r>
              <a:rPr lang="en-US" sz="1700" i="0" u="none" strike="noStrike" cap="none">
                <a:solidFill>
                  <a:srgbClr val="FF0000"/>
                </a:solidFill>
                <a:latin typeface="Times New Roman"/>
                <a:ea typeface="Times New Roman"/>
                <a:cs typeface="Times New Roman"/>
                <a:sym typeface="Times New Roman"/>
              </a:rPr>
              <a:t> </a:t>
            </a:r>
            <a:endParaRPr sz="1700" i="0" u="none" strike="noStrike" cap="none">
              <a:solidFill>
                <a:srgbClr val="000000"/>
              </a:solidFill>
              <a:latin typeface="Times New Roman"/>
              <a:ea typeface="Times New Roman"/>
              <a:cs typeface="Times New Roman"/>
              <a:sym typeface="Times New Roman"/>
            </a:endParaRPr>
          </a:p>
        </p:txBody>
      </p:sp>
      <p:sp>
        <p:nvSpPr>
          <p:cNvPr id="395" name="Google Shape;395;p5"/>
          <p:cNvSpPr/>
          <p:nvPr/>
        </p:nvSpPr>
        <p:spPr>
          <a:xfrm>
            <a:off x="8137417" y="3931150"/>
            <a:ext cx="2177580" cy="307777"/>
          </a:xfrm>
          <a:prstGeom prst="roundRect">
            <a:avLst>
              <a:gd name="adj" fmla="val 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Slide-level prediction </a:t>
            </a:r>
            <a:r>
              <a:rPr lang="en-US" sz="1700" i="0" u="none" strike="noStrike" cap="none">
                <a:solidFill>
                  <a:srgbClr val="FF0000"/>
                </a:solidFill>
                <a:latin typeface="Times New Roman"/>
                <a:ea typeface="Times New Roman"/>
                <a:cs typeface="Times New Roman"/>
                <a:sym typeface="Times New Roman"/>
              </a:rPr>
              <a:t> </a:t>
            </a:r>
            <a:endParaRPr sz="1700" i="0" u="none" strike="noStrike" cap="none">
              <a:solidFill>
                <a:srgbClr val="000000"/>
              </a:solidFill>
              <a:latin typeface="Times New Roman"/>
              <a:ea typeface="Times New Roman"/>
              <a:cs typeface="Times New Roman"/>
              <a:sym typeface="Times New Roman"/>
            </a:endParaRPr>
          </a:p>
        </p:txBody>
      </p:sp>
      <p:cxnSp>
        <p:nvCxnSpPr>
          <p:cNvPr id="396" name="Google Shape;396;p5"/>
          <p:cNvCxnSpPr/>
          <p:nvPr/>
        </p:nvCxnSpPr>
        <p:spPr>
          <a:xfrm>
            <a:off x="4610049" y="4077142"/>
            <a:ext cx="480662" cy="0"/>
          </a:xfrm>
          <a:prstGeom prst="straightConnector1">
            <a:avLst/>
          </a:prstGeom>
          <a:noFill/>
          <a:ln w="12700" cap="flat" cmpd="sng">
            <a:solidFill>
              <a:schemeClr val="dk1"/>
            </a:solidFill>
            <a:prstDash val="solid"/>
            <a:miter lim="800000"/>
            <a:headEnd type="none" w="sm" len="sm"/>
            <a:tailEnd type="triangle" w="med" len="med"/>
          </a:ln>
        </p:spPr>
      </p:cxnSp>
      <p:cxnSp>
        <p:nvCxnSpPr>
          <p:cNvPr id="397" name="Google Shape;397;p5"/>
          <p:cNvCxnSpPr/>
          <p:nvPr/>
        </p:nvCxnSpPr>
        <p:spPr>
          <a:xfrm>
            <a:off x="7536129" y="4085038"/>
            <a:ext cx="480662" cy="0"/>
          </a:xfrm>
          <a:prstGeom prst="straightConnector1">
            <a:avLst/>
          </a:prstGeom>
          <a:noFill/>
          <a:ln w="12700" cap="flat" cmpd="sng">
            <a:solidFill>
              <a:schemeClr val="dk1"/>
            </a:solidFill>
            <a:prstDash val="solid"/>
            <a:miter lim="800000"/>
            <a:headEnd type="none" w="sm" len="sm"/>
            <a:tailEnd type="triangle" w="med" len="med"/>
          </a:ln>
        </p:spPr>
      </p:cxnSp>
      <p:pic>
        <p:nvPicPr>
          <p:cNvPr id="398" name="Google Shape;398;p5"/>
          <p:cNvPicPr preferRelativeResize="0"/>
          <p:nvPr/>
        </p:nvPicPr>
        <p:blipFill rotWithShape="1">
          <a:blip r:embed="rId6">
            <a:alphaModFix/>
          </a:blip>
          <a:srcRect/>
          <a:stretch/>
        </p:blipFill>
        <p:spPr>
          <a:xfrm>
            <a:off x="1072936" y="5117996"/>
            <a:ext cx="2135654" cy="1717109"/>
          </a:xfrm>
          <a:prstGeom prst="rect">
            <a:avLst/>
          </a:prstGeom>
          <a:noFill/>
          <a:ln>
            <a:noFill/>
          </a:ln>
        </p:spPr>
      </p:pic>
      <p:sp>
        <p:nvSpPr>
          <p:cNvPr id="399" name="Google Shape;399;p5"/>
          <p:cNvSpPr txBox="1"/>
          <p:nvPr/>
        </p:nvSpPr>
        <p:spPr>
          <a:xfrm>
            <a:off x="1135702" y="4959116"/>
            <a:ext cx="237436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TCGA-COAD tumor features </a:t>
            </a:r>
            <a:endParaRPr sz="1400">
              <a:solidFill>
                <a:schemeClr val="dk1"/>
              </a:solidFill>
              <a:latin typeface="Times New Roman"/>
              <a:ea typeface="Times New Roman"/>
              <a:cs typeface="Times New Roman"/>
              <a:sym typeface="Times New Roman"/>
            </a:endParaRPr>
          </a:p>
        </p:txBody>
      </p:sp>
      <p:cxnSp>
        <p:nvCxnSpPr>
          <p:cNvPr id="400" name="Google Shape;400;p5"/>
          <p:cNvCxnSpPr/>
          <p:nvPr/>
        </p:nvCxnSpPr>
        <p:spPr>
          <a:xfrm>
            <a:off x="2940281" y="6070249"/>
            <a:ext cx="480662" cy="0"/>
          </a:xfrm>
          <a:prstGeom prst="straightConnector1">
            <a:avLst/>
          </a:prstGeom>
          <a:noFill/>
          <a:ln w="12700" cap="flat" cmpd="sng">
            <a:solidFill>
              <a:schemeClr val="dk1"/>
            </a:solidFill>
            <a:prstDash val="solid"/>
            <a:miter lim="800000"/>
            <a:headEnd type="none" w="sm" len="sm"/>
            <a:tailEnd type="triangle" w="med" len="med"/>
          </a:ln>
        </p:spPr>
      </p:cxnSp>
      <p:sp>
        <p:nvSpPr>
          <p:cNvPr id="401" name="Google Shape;401;p5"/>
          <p:cNvSpPr/>
          <p:nvPr/>
        </p:nvSpPr>
        <p:spPr>
          <a:xfrm>
            <a:off x="3510070" y="5924257"/>
            <a:ext cx="1109754" cy="307777"/>
          </a:xfrm>
          <a:prstGeom prst="roundRect">
            <a:avLst>
              <a:gd name="adj" fmla="val 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MLP </a:t>
            </a:r>
            <a:r>
              <a:rPr lang="en-US" sz="1700" i="0" u="none" strike="noStrike" cap="none">
                <a:solidFill>
                  <a:srgbClr val="FF0000"/>
                </a:solidFill>
                <a:latin typeface="Times New Roman"/>
                <a:ea typeface="Times New Roman"/>
                <a:cs typeface="Times New Roman"/>
                <a:sym typeface="Times New Roman"/>
              </a:rPr>
              <a:t> </a:t>
            </a:r>
            <a:endParaRPr sz="1700" i="0" u="none" strike="noStrike" cap="none">
              <a:solidFill>
                <a:srgbClr val="000000"/>
              </a:solidFill>
              <a:latin typeface="Times New Roman"/>
              <a:ea typeface="Times New Roman"/>
              <a:cs typeface="Times New Roman"/>
              <a:sym typeface="Times New Roman"/>
            </a:endParaRPr>
          </a:p>
        </p:txBody>
      </p:sp>
      <p:sp>
        <p:nvSpPr>
          <p:cNvPr id="402" name="Google Shape;402;p5"/>
          <p:cNvSpPr/>
          <p:nvPr/>
        </p:nvSpPr>
        <p:spPr>
          <a:xfrm>
            <a:off x="5359462" y="5924257"/>
            <a:ext cx="2177580" cy="307777"/>
          </a:xfrm>
          <a:prstGeom prst="roundRect">
            <a:avLst>
              <a:gd name="adj" fmla="val 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Patch-level prediction </a:t>
            </a:r>
            <a:r>
              <a:rPr lang="en-US" sz="1700" i="0" u="none" strike="noStrike" cap="none">
                <a:solidFill>
                  <a:srgbClr val="FF0000"/>
                </a:solidFill>
                <a:latin typeface="Times New Roman"/>
                <a:ea typeface="Times New Roman"/>
                <a:cs typeface="Times New Roman"/>
                <a:sym typeface="Times New Roman"/>
              </a:rPr>
              <a:t> </a:t>
            </a:r>
            <a:endParaRPr sz="1700" i="0" u="none" strike="noStrike" cap="none">
              <a:solidFill>
                <a:srgbClr val="000000"/>
              </a:solidFill>
              <a:latin typeface="Times New Roman"/>
              <a:ea typeface="Times New Roman"/>
              <a:cs typeface="Times New Roman"/>
              <a:sym typeface="Times New Roman"/>
            </a:endParaRPr>
          </a:p>
        </p:txBody>
      </p:sp>
      <p:sp>
        <p:nvSpPr>
          <p:cNvPr id="403" name="Google Shape;403;p5"/>
          <p:cNvSpPr/>
          <p:nvPr/>
        </p:nvSpPr>
        <p:spPr>
          <a:xfrm>
            <a:off x="8276680" y="5924257"/>
            <a:ext cx="2177580" cy="307777"/>
          </a:xfrm>
          <a:prstGeom prst="roundRect">
            <a:avLst>
              <a:gd name="adj" fmla="val 0"/>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00"/>
              <a:buFont typeface="Times New Roman"/>
              <a:buNone/>
            </a:pPr>
            <a:r>
              <a:rPr lang="en-US" sz="1700">
                <a:solidFill>
                  <a:schemeClr val="dk1"/>
                </a:solidFill>
                <a:latin typeface="Times New Roman"/>
                <a:ea typeface="Times New Roman"/>
                <a:cs typeface="Times New Roman"/>
                <a:sym typeface="Times New Roman"/>
              </a:rPr>
              <a:t>Slide-level prediction </a:t>
            </a:r>
            <a:r>
              <a:rPr lang="en-US" sz="1700" i="0" u="none" strike="noStrike" cap="none">
                <a:solidFill>
                  <a:srgbClr val="FF0000"/>
                </a:solidFill>
                <a:latin typeface="Times New Roman"/>
                <a:ea typeface="Times New Roman"/>
                <a:cs typeface="Times New Roman"/>
                <a:sym typeface="Times New Roman"/>
              </a:rPr>
              <a:t> </a:t>
            </a:r>
            <a:endParaRPr sz="1700" i="0" u="none" strike="noStrike" cap="none">
              <a:solidFill>
                <a:srgbClr val="000000"/>
              </a:solidFill>
              <a:latin typeface="Times New Roman"/>
              <a:ea typeface="Times New Roman"/>
              <a:cs typeface="Times New Roman"/>
              <a:sym typeface="Times New Roman"/>
            </a:endParaRPr>
          </a:p>
        </p:txBody>
      </p:sp>
      <p:cxnSp>
        <p:nvCxnSpPr>
          <p:cNvPr id="404" name="Google Shape;404;p5"/>
          <p:cNvCxnSpPr/>
          <p:nvPr/>
        </p:nvCxnSpPr>
        <p:spPr>
          <a:xfrm>
            <a:off x="4749312" y="6070249"/>
            <a:ext cx="480662" cy="0"/>
          </a:xfrm>
          <a:prstGeom prst="straightConnector1">
            <a:avLst/>
          </a:prstGeom>
          <a:noFill/>
          <a:ln w="12700" cap="flat" cmpd="sng">
            <a:solidFill>
              <a:schemeClr val="dk1"/>
            </a:solidFill>
            <a:prstDash val="solid"/>
            <a:miter lim="800000"/>
            <a:headEnd type="none" w="sm" len="sm"/>
            <a:tailEnd type="triangle" w="med" len="med"/>
          </a:ln>
        </p:spPr>
      </p:cxnSp>
      <p:cxnSp>
        <p:nvCxnSpPr>
          <p:cNvPr id="405" name="Google Shape;405;p5"/>
          <p:cNvCxnSpPr/>
          <p:nvPr/>
        </p:nvCxnSpPr>
        <p:spPr>
          <a:xfrm>
            <a:off x="7675392" y="6078145"/>
            <a:ext cx="480662" cy="0"/>
          </a:xfrm>
          <a:prstGeom prst="straightConnector1">
            <a:avLst/>
          </a:prstGeom>
          <a:noFill/>
          <a:ln w="12700" cap="flat" cmpd="sng">
            <a:solidFill>
              <a:schemeClr val="dk1"/>
            </a:solidFill>
            <a:prstDash val="solid"/>
            <a:miter lim="800000"/>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
          <p:cNvSpPr/>
          <p:nvPr/>
        </p:nvSpPr>
        <p:spPr>
          <a:xfrm>
            <a:off x="287742" y="258747"/>
            <a:ext cx="3870372" cy="453428"/>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Generative AI competition   </a:t>
            </a:r>
            <a:endParaRPr sz="2400" b="1">
              <a:solidFill>
                <a:schemeClr val="lt1"/>
              </a:solidFill>
              <a:latin typeface="Times New Roman"/>
              <a:ea typeface="Times New Roman"/>
              <a:cs typeface="Times New Roman"/>
              <a:sym typeface="Times New Roman"/>
            </a:endParaRPr>
          </a:p>
        </p:txBody>
      </p:sp>
      <p:sp>
        <p:nvSpPr>
          <p:cNvPr id="411" name="Google Shape;411;p6"/>
          <p:cNvSpPr txBox="1"/>
          <p:nvPr/>
        </p:nvSpPr>
        <p:spPr>
          <a:xfrm>
            <a:off x="472142" y="990315"/>
            <a:ext cx="10779791" cy="33855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600"/>
              <a:buFont typeface="Arial"/>
              <a:buChar char="•"/>
            </a:pPr>
            <a:r>
              <a:rPr lang="en-US" sz="1600" b="1">
                <a:solidFill>
                  <a:schemeClr val="dk1"/>
                </a:solidFill>
                <a:latin typeface="Times New Roman"/>
                <a:ea typeface="Times New Roman"/>
                <a:cs typeface="Times New Roman"/>
                <a:sym typeface="Times New Roman"/>
              </a:rPr>
              <a:t>Aim</a:t>
            </a:r>
            <a:r>
              <a:rPr lang="en-US" sz="1600">
                <a:solidFill>
                  <a:schemeClr val="dk1"/>
                </a:solidFill>
                <a:latin typeface="Times New Roman"/>
                <a:ea typeface="Times New Roman"/>
                <a:cs typeface="Times New Roman"/>
                <a:sym typeface="Times New Roman"/>
              </a:rPr>
              <a:t>: use Generative AI to generate drone aerial image from image contour label </a:t>
            </a:r>
            <a:endParaRPr sz="1600">
              <a:solidFill>
                <a:schemeClr val="dk1"/>
              </a:solidFill>
              <a:latin typeface="Times New Roman"/>
              <a:ea typeface="Times New Roman"/>
              <a:cs typeface="Times New Roman"/>
              <a:sym typeface="Times New Roman"/>
            </a:endParaRPr>
          </a:p>
        </p:txBody>
      </p:sp>
      <p:pic>
        <p:nvPicPr>
          <p:cNvPr id="412" name="Google Shape;412;p6"/>
          <p:cNvPicPr preferRelativeResize="0"/>
          <p:nvPr/>
        </p:nvPicPr>
        <p:blipFill rotWithShape="1">
          <a:blip r:embed="rId3">
            <a:alphaModFix/>
          </a:blip>
          <a:srcRect/>
          <a:stretch/>
        </p:blipFill>
        <p:spPr>
          <a:xfrm>
            <a:off x="7339731" y="1550471"/>
            <a:ext cx="3912202" cy="2193758"/>
          </a:xfrm>
          <a:prstGeom prst="rect">
            <a:avLst/>
          </a:prstGeom>
          <a:noFill/>
          <a:ln>
            <a:noFill/>
          </a:ln>
        </p:spPr>
      </p:pic>
      <p:pic>
        <p:nvPicPr>
          <p:cNvPr id="413" name="Google Shape;413;p6"/>
          <p:cNvPicPr preferRelativeResize="0"/>
          <p:nvPr/>
        </p:nvPicPr>
        <p:blipFill rotWithShape="1">
          <a:blip r:embed="rId4">
            <a:alphaModFix/>
          </a:blip>
          <a:srcRect/>
          <a:stretch/>
        </p:blipFill>
        <p:spPr>
          <a:xfrm>
            <a:off x="1060250" y="1550471"/>
            <a:ext cx="3912200" cy="2193757"/>
          </a:xfrm>
          <a:prstGeom prst="rect">
            <a:avLst/>
          </a:prstGeom>
          <a:noFill/>
          <a:ln>
            <a:noFill/>
          </a:ln>
        </p:spPr>
      </p:pic>
      <p:cxnSp>
        <p:nvCxnSpPr>
          <p:cNvPr id="414" name="Google Shape;414;p6"/>
          <p:cNvCxnSpPr/>
          <p:nvPr/>
        </p:nvCxnSpPr>
        <p:spPr>
          <a:xfrm>
            <a:off x="5062955" y="2662230"/>
            <a:ext cx="2194493" cy="0"/>
          </a:xfrm>
          <a:prstGeom prst="straightConnector1">
            <a:avLst/>
          </a:prstGeom>
          <a:noFill/>
          <a:ln w="12700" cap="flat" cmpd="sng">
            <a:solidFill>
              <a:schemeClr val="dk1"/>
            </a:solidFill>
            <a:prstDash val="solid"/>
            <a:miter lim="800000"/>
            <a:headEnd type="none" w="sm" len="sm"/>
            <a:tailEnd type="triangle" w="med" len="med"/>
          </a:ln>
        </p:spPr>
      </p:cxnSp>
      <p:pic>
        <p:nvPicPr>
          <p:cNvPr id="415" name="Google Shape;415;p6"/>
          <p:cNvPicPr preferRelativeResize="0"/>
          <p:nvPr/>
        </p:nvPicPr>
        <p:blipFill rotWithShape="1">
          <a:blip r:embed="rId5">
            <a:alphaModFix/>
          </a:blip>
          <a:srcRect/>
          <a:stretch/>
        </p:blipFill>
        <p:spPr>
          <a:xfrm>
            <a:off x="7339731" y="4343685"/>
            <a:ext cx="3912202" cy="2193758"/>
          </a:xfrm>
          <a:prstGeom prst="rect">
            <a:avLst/>
          </a:prstGeom>
          <a:noFill/>
          <a:ln>
            <a:noFill/>
          </a:ln>
        </p:spPr>
      </p:pic>
      <p:pic>
        <p:nvPicPr>
          <p:cNvPr id="416" name="Google Shape;416;p6"/>
          <p:cNvPicPr preferRelativeResize="0"/>
          <p:nvPr/>
        </p:nvPicPr>
        <p:blipFill rotWithShape="1">
          <a:blip r:embed="rId6">
            <a:alphaModFix/>
          </a:blip>
          <a:srcRect/>
          <a:stretch/>
        </p:blipFill>
        <p:spPr>
          <a:xfrm>
            <a:off x="1060246" y="4343687"/>
            <a:ext cx="3912199" cy="2193756"/>
          </a:xfrm>
          <a:prstGeom prst="rect">
            <a:avLst/>
          </a:prstGeom>
          <a:noFill/>
          <a:ln>
            <a:noFill/>
          </a:ln>
        </p:spPr>
      </p:pic>
      <p:cxnSp>
        <p:nvCxnSpPr>
          <p:cNvPr id="417" name="Google Shape;417;p6"/>
          <p:cNvCxnSpPr/>
          <p:nvPr/>
        </p:nvCxnSpPr>
        <p:spPr>
          <a:xfrm>
            <a:off x="5062954" y="5440564"/>
            <a:ext cx="2194493" cy="0"/>
          </a:xfrm>
          <a:prstGeom prst="straightConnector1">
            <a:avLst/>
          </a:prstGeom>
          <a:noFill/>
          <a:ln w="12700" cap="flat" cmpd="sng">
            <a:solidFill>
              <a:schemeClr val="dk1"/>
            </a:solidFill>
            <a:prstDash val="solid"/>
            <a:miter lim="800000"/>
            <a:headEnd type="none" w="sm" len="sm"/>
            <a:tailEnd type="triangle" w="med" len="med"/>
          </a:ln>
        </p:spPr>
      </p:cxnSp>
      <p:sp>
        <p:nvSpPr>
          <p:cNvPr id="418" name="Google Shape;418;p6"/>
          <p:cNvSpPr txBox="1"/>
          <p:nvPr/>
        </p:nvSpPr>
        <p:spPr>
          <a:xfrm>
            <a:off x="236323" y="2339065"/>
            <a:ext cx="703744"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Times New Roman"/>
                <a:ea typeface="Times New Roman"/>
                <a:cs typeface="Times New Roman"/>
                <a:sym typeface="Times New Roman"/>
              </a:rPr>
              <a:t>River</a:t>
            </a:r>
            <a:endParaRPr/>
          </a:p>
        </p:txBody>
      </p:sp>
      <p:sp>
        <p:nvSpPr>
          <p:cNvPr id="419" name="Google Shape;419;p6"/>
          <p:cNvSpPr txBox="1"/>
          <p:nvPr/>
        </p:nvSpPr>
        <p:spPr>
          <a:xfrm>
            <a:off x="265993" y="5278981"/>
            <a:ext cx="703744"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Times New Roman"/>
                <a:ea typeface="Times New Roman"/>
                <a:cs typeface="Times New Roman"/>
                <a:sym typeface="Times New Roman"/>
              </a:rPr>
              <a:t>Road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
          <p:cNvSpPr/>
          <p:nvPr/>
        </p:nvSpPr>
        <p:spPr>
          <a:xfrm>
            <a:off x="287742" y="258747"/>
            <a:ext cx="3870372" cy="453428"/>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Generative AI competition   </a:t>
            </a:r>
            <a:endParaRPr sz="2400" b="1">
              <a:solidFill>
                <a:schemeClr val="lt1"/>
              </a:solidFill>
              <a:latin typeface="Times New Roman"/>
              <a:ea typeface="Times New Roman"/>
              <a:cs typeface="Times New Roman"/>
              <a:sym typeface="Times New Roman"/>
            </a:endParaRPr>
          </a:p>
        </p:txBody>
      </p:sp>
      <p:sp>
        <p:nvSpPr>
          <p:cNvPr id="425" name="Google Shape;425;p7"/>
          <p:cNvSpPr txBox="1"/>
          <p:nvPr/>
        </p:nvSpPr>
        <p:spPr>
          <a:xfrm>
            <a:off x="472142" y="817061"/>
            <a:ext cx="10779791" cy="33855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600"/>
              <a:buFont typeface="Arial"/>
              <a:buChar char="•"/>
            </a:pPr>
            <a:r>
              <a:rPr lang="en-US" sz="1600" b="1">
                <a:solidFill>
                  <a:schemeClr val="dk1"/>
                </a:solidFill>
                <a:latin typeface="Times New Roman"/>
                <a:ea typeface="Times New Roman"/>
                <a:cs typeface="Times New Roman"/>
                <a:sym typeface="Times New Roman"/>
              </a:rPr>
              <a:t>Method</a:t>
            </a:r>
            <a:r>
              <a:rPr lang="en-US" sz="1600">
                <a:solidFill>
                  <a:schemeClr val="dk1"/>
                </a:solidFill>
                <a:latin typeface="Times New Roman"/>
                <a:ea typeface="Times New Roman"/>
                <a:cs typeface="Times New Roman"/>
                <a:sym typeface="Times New Roman"/>
              </a:rPr>
              <a:t>: pix2pix </a:t>
            </a:r>
            <a:endParaRPr sz="1600">
              <a:solidFill>
                <a:schemeClr val="dk1"/>
              </a:solidFill>
              <a:latin typeface="Times New Roman"/>
              <a:ea typeface="Times New Roman"/>
              <a:cs typeface="Times New Roman"/>
              <a:sym typeface="Times New Roman"/>
            </a:endParaRPr>
          </a:p>
        </p:txBody>
      </p:sp>
      <p:sp>
        <p:nvSpPr>
          <p:cNvPr id="426" name="Google Shape;426;p7"/>
          <p:cNvSpPr txBox="1"/>
          <p:nvPr/>
        </p:nvSpPr>
        <p:spPr>
          <a:xfrm>
            <a:off x="472141" y="1200698"/>
            <a:ext cx="11193678" cy="584775"/>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600"/>
              <a:buFont typeface="Arial"/>
              <a:buChar char="•"/>
            </a:pPr>
            <a:r>
              <a:rPr lang="en-US" sz="1600" b="1">
                <a:solidFill>
                  <a:schemeClr val="dk1"/>
                </a:solidFill>
                <a:latin typeface="Times New Roman"/>
                <a:ea typeface="Times New Roman"/>
                <a:cs typeface="Times New Roman"/>
                <a:sym typeface="Times New Roman"/>
              </a:rPr>
              <a:t>Literature reference</a:t>
            </a:r>
            <a:r>
              <a:rPr lang="en-US" sz="1600">
                <a:solidFill>
                  <a:schemeClr val="dk1"/>
                </a:solidFill>
                <a:latin typeface="Times New Roman"/>
                <a:ea typeface="Times New Roman"/>
                <a:cs typeface="Times New Roman"/>
                <a:sym typeface="Times New Roman"/>
              </a:rPr>
              <a:t>: </a:t>
            </a:r>
            <a:r>
              <a:rPr lang="en-US" sz="1600" b="0" i="0" u="none" strike="noStrike">
                <a:solidFill>
                  <a:srgbClr val="222222"/>
                </a:solidFill>
                <a:highlight>
                  <a:srgbClr val="FFFFFF"/>
                </a:highlight>
                <a:latin typeface="Times New Roman"/>
                <a:ea typeface="Times New Roman"/>
                <a:cs typeface="Times New Roman"/>
                <a:sym typeface="Times New Roman"/>
              </a:rPr>
              <a:t>Wang, Ting-Chun, et al. "High-resolution image synthesis and semantic manipulation with conditional gans." </a:t>
            </a:r>
            <a:r>
              <a:rPr lang="en-US" sz="1600" b="0" i="1" u="none" strike="noStrike">
                <a:solidFill>
                  <a:srgbClr val="222222"/>
                </a:solidFill>
                <a:latin typeface="Times New Roman"/>
                <a:ea typeface="Times New Roman"/>
                <a:cs typeface="Times New Roman"/>
                <a:sym typeface="Times New Roman"/>
              </a:rPr>
              <a:t>Proceedings of the IEEE conference on computer vision and pattern recognition</a:t>
            </a:r>
            <a:r>
              <a:rPr lang="en-US" sz="1600" b="0" i="0" u="none" strike="noStrike">
                <a:solidFill>
                  <a:srgbClr val="222222"/>
                </a:solidFill>
                <a:highlight>
                  <a:srgbClr val="FFFFFF"/>
                </a:highlight>
                <a:latin typeface="Times New Roman"/>
                <a:ea typeface="Times New Roman"/>
                <a:cs typeface="Times New Roman"/>
                <a:sym typeface="Times New Roman"/>
              </a:rPr>
              <a:t>. 2018.</a:t>
            </a:r>
            <a:endParaRPr sz="1600">
              <a:solidFill>
                <a:schemeClr val="dk1"/>
              </a:solidFill>
              <a:latin typeface="Times New Roman"/>
              <a:ea typeface="Times New Roman"/>
              <a:cs typeface="Times New Roman"/>
              <a:sym typeface="Times New Roman"/>
            </a:endParaRPr>
          </a:p>
        </p:txBody>
      </p:sp>
      <p:sp>
        <p:nvSpPr>
          <p:cNvPr id="427" name="Google Shape;427;p7"/>
          <p:cNvSpPr txBox="1"/>
          <p:nvPr/>
        </p:nvSpPr>
        <p:spPr>
          <a:xfrm>
            <a:off x="472141" y="1830556"/>
            <a:ext cx="11193678" cy="830997"/>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600"/>
              <a:buFont typeface="Arial"/>
              <a:buChar char="•"/>
            </a:pPr>
            <a:r>
              <a:rPr lang="en-US" sz="1600" b="1">
                <a:solidFill>
                  <a:schemeClr val="dk1"/>
                </a:solidFill>
                <a:latin typeface="Times New Roman"/>
                <a:ea typeface="Times New Roman"/>
                <a:cs typeface="Times New Roman"/>
                <a:sym typeface="Times New Roman"/>
              </a:rPr>
              <a:t>Conditional GAN</a:t>
            </a:r>
            <a:r>
              <a:rPr lang="en-US" sz="1600">
                <a:solidFill>
                  <a:schemeClr val="dk1"/>
                </a:solidFill>
                <a:latin typeface="Times New Roman"/>
                <a:ea typeface="Times New Roman"/>
                <a:cs typeface="Times New Roman"/>
                <a:sym typeface="Times New Roman"/>
              </a:rPr>
              <a:t>: cGAN i</a:t>
            </a:r>
            <a:r>
              <a:rPr lang="en-US" sz="1600" b="0" i="0">
                <a:solidFill>
                  <a:srgbClr val="0D0D0D"/>
                </a:solidFill>
                <a:highlight>
                  <a:srgbClr val="FFFFFF"/>
                </a:highlight>
                <a:latin typeface="Times New Roman"/>
                <a:ea typeface="Times New Roman"/>
                <a:cs typeface="Times New Roman"/>
                <a:sym typeface="Times New Roman"/>
              </a:rPr>
              <a:t>s a variant of the GAN that incorporates conditional information into the model. There are two model which is generator and discriminator, trained simultaneously through a process where the generator tries to create realistic data instances while the discriminator tries to distinguish between real and generated instances.</a:t>
            </a:r>
            <a:endParaRPr sz="1600" b="1">
              <a:solidFill>
                <a:schemeClr val="dk1"/>
              </a:solidFill>
              <a:latin typeface="Times New Roman"/>
              <a:ea typeface="Times New Roman"/>
              <a:cs typeface="Times New Roman"/>
              <a:sym typeface="Times New Roman"/>
            </a:endParaRPr>
          </a:p>
        </p:txBody>
      </p:sp>
      <p:pic>
        <p:nvPicPr>
          <p:cNvPr id="428" name="Google Shape;428;p7"/>
          <p:cNvPicPr preferRelativeResize="0"/>
          <p:nvPr/>
        </p:nvPicPr>
        <p:blipFill rotWithShape="1">
          <a:blip r:embed="rId3">
            <a:alphaModFix/>
          </a:blip>
          <a:srcRect/>
          <a:stretch/>
        </p:blipFill>
        <p:spPr>
          <a:xfrm>
            <a:off x="2735453" y="4903396"/>
            <a:ext cx="6721092" cy="1928577"/>
          </a:xfrm>
          <a:prstGeom prst="rect">
            <a:avLst/>
          </a:prstGeom>
          <a:noFill/>
          <a:ln>
            <a:noFill/>
          </a:ln>
        </p:spPr>
      </p:pic>
      <p:pic>
        <p:nvPicPr>
          <p:cNvPr id="429" name="Google Shape;429;p7" descr="Architecture of (a) GAN and (b) CGAN. | Download Scientific Diagram"/>
          <p:cNvPicPr preferRelativeResize="0"/>
          <p:nvPr/>
        </p:nvPicPr>
        <p:blipFill rotWithShape="1">
          <a:blip r:embed="rId4">
            <a:alphaModFix/>
          </a:blip>
          <a:srcRect t="49541" b="7227"/>
          <a:stretch/>
        </p:blipFill>
        <p:spPr>
          <a:xfrm>
            <a:off x="2109511" y="2597889"/>
            <a:ext cx="7972977" cy="2351992"/>
          </a:xfrm>
          <a:prstGeom prst="rect">
            <a:avLst/>
          </a:prstGeom>
          <a:noFill/>
          <a:ln>
            <a:noFill/>
          </a:ln>
        </p:spPr>
      </p:pic>
      <p:sp>
        <p:nvSpPr>
          <p:cNvPr id="430" name="Google Shape;430;p7"/>
          <p:cNvSpPr/>
          <p:nvPr/>
        </p:nvSpPr>
        <p:spPr>
          <a:xfrm>
            <a:off x="2109510" y="4574495"/>
            <a:ext cx="819725" cy="7507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8"/>
          <p:cNvSpPr/>
          <p:nvPr/>
        </p:nvSpPr>
        <p:spPr>
          <a:xfrm>
            <a:off x="287742" y="258747"/>
            <a:ext cx="3870372" cy="453428"/>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Generative AI competition   </a:t>
            </a:r>
            <a:endParaRPr sz="2400" b="1">
              <a:solidFill>
                <a:schemeClr val="lt1"/>
              </a:solidFill>
              <a:latin typeface="Times New Roman"/>
              <a:ea typeface="Times New Roman"/>
              <a:cs typeface="Times New Roman"/>
              <a:sym typeface="Times New Roman"/>
            </a:endParaRPr>
          </a:p>
        </p:txBody>
      </p:sp>
      <p:sp>
        <p:nvSpPr>
          <p:cNvPr id="437" name="Google Shape;437;p8"/>
          <p:cNvSpPr txBox="1"/>
          <p:nvPr/>
        </p:nvSpPr>
        <p:spPr>
          <a:xfrm>
            <a:off x="472142" y="817061"/>
            <a:ext cx="10779791" cy="33855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600"/>
              <a:buFont typeface="Arial"/>
              <a:buChar char="•"/>
            </a:pPr>
            <a:r>
              <a:rPr lang="en-US" sz="1600" b="1">
                <a:solidFill>
                  <a:schemeClr val="dk1"/>
                </a:solidFill>
                <a:latin typeface="Times New Roman"/>
                <a:ea typeface="Times New Roman"/>
                <a:cs typeface="Times New Roman"/>
                <a:sym typeface="Times New Roman"/>
              </a:rPr>
              <a:t>RIVER</a:t>
            </a:r>
            <a:r>
              <a:rPr lang="en-U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pic>
        <p:nvPicPr>
          <p:cNvPr id="2" name="圖形 1">
            <a:extLst>
              <a:ext uri="{FF2B5EF4-FFF2-40B4-BE49-F238E27FC236}">
                <a16:creationId xmlns:a16="http://schemas.microsoft.com/office/drawing/2014/main" id="{8FEF7E83-49C3-BE38-5B60-1ACC896284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157" y="848591"/>
            <a:ext cx="6417686" cy="58519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9"/>
          <p:cNvSpPr/>
          <p:nvPr/>
        </p:nvSpPr>
        <p:spPr>
          <a:xfrm>
            <a:off x="287742" y="258747"/>
            <a:ext cx="3870372" cy="453428"/>
          </a:xfrm>
          <a:prstGeom prst="roundRect">
            <a:avLst>
              <a:gd name="adj" fmla="val 50000"/>
            </a:avLst>
          </a:prstGeom>
          <a:solidFill>
            <a:srgbClr val="2F549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Generative AI competition   </a:t>
            </a:r>
            <a:endParaRPr sz="2400" b="1">
              <a:solidFill>
                <a:schemeClr val="lt1"/>
              </a:solidFill>
              <a:latin typeface="Times New Roman"/>
              <a:ea typeface="Times New Roman"/>
              <a:cs typeface="Times New Roman"/>
              <a:sym typeface="Times New Roman"/>
            </a:endParaRPr>
          </a:p>
        </p:txBody>
      </p:sp>
      <p:sp>
        <p:nvSpPr>
          <p:cNvPr id="449" name="Google Shape;449;p9"/>
          <p:cNvSpPr txBox="1"/>
          <p:nvPr/>
        </p:nvSpPr>
        <p:spPr>
          <a:xfrm>
            <a:off x="472142" y="817061"/>
            <a:ext cx="10779791" cy="33855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chemeClr val="dk1"/>
              </a:buClr>
              <a:buSzPts val="1600"/>
              <a:buFont typeface="Arial"/>
              <a:buChar char="•"/>
            </a:pPr>
            <a:r>
              <a:rPr lang="en-US" sz="1600" b="1">
                <a:solidFill>
                  <a:schemeClr val="dk1"/>
                </a:solidFill>
                <a:latin typeface="Times New Roman"/>
                <a:ea typeface="Times New Roman"/>
                <a:cs typeface="Times New Roman"/>
                <a:sym typeface="Times New Roman"/>
              </a:rPr>
              <a:t>ROAD</a:t>
            </a:r>
            <a:r>
              <a:rPr lang="en-U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pic>
        <p:nvPicPr>
          <p:cNvPr id="2" name="圖形 1">
            <a:extLst>
              <a:ext uri="{FF2B5EF4-FFF2-40B4-BE49-F238E27FC236}">
                <a16:creationId xmlns:a16="http://schemas.microsoft.com/office/drawing/2014/main" id="{53AF44BC-4FB9-8F39-D235-CF7524E236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87200" y="849600"/>
            <a:ext cx="6419507" cy="5853600"/>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235</Words>
  <Application>Microsoft Macintosh PowerPoint</Application>
  <PresentationFormat>寬螢幕</PresentationFormat>
  <Paragraphs>33</Paragraphs>
  <Slides>10</Slides>
  <Notes>10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10</vt:i4>
      </vt:variant>
    </vt:vector>
  </HeadingPairs>
  <TitlesOfParts>
    <vt:vector size="14" baseType="lpstr">
      <vt:lpstr>Arial</vt:lpstr>
      <vt:lpstr>Calibri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willytien88@gmail.com</dc:creator>
  <cp:lastModifiedBy>willytien88@gmail.com</cp:lastModifiedBy>
  <cp:revision>2</cp:revision>
  <dcterms:created xsi:type="dcterms:W3CDTF">2022-09-18T02:51:45Z</dcterms:created>
  <dcterms:modified xsi:type="dcterms:W3CDTF">2024-06-10T06:48:01Z</dcterms:modified>
</cp:coreProperties>
</file>